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7"/>
  </p:notesMasterIdLst>
  <p:handoutMasterIdLst>
    <p:handoutMasterId r:id="rId48"/>
  </p:handoutMasterIdLst>
  <p:sldIdLst>
    <p:sldId id="256" r:id="rId5"/>
    <p:sldId id="263" r:id="rId6"/>
    <p:sldId id="257" r:id="rId7"/>
    <p:sldId id="262" r:id="rId8"/>
    <p:sldId id="261" r:id="rId9"/>
    <p:sldId id="259" r:id="rId10"/>
    <p:sldId id="260" r:id="rId11"/>
    <p:sldId id="258" r:id="rId12"/>
    <p:sldId id="264" r:id="rId13"/>
    <p:sldId id="268" r:id="rId14"/>
    <p:sldId id="267" r:id="rId15"/>
    <p:sldId id="270" r:id="rId16"/>
    <p:sldId id="271" r:id="rId17"/>
    <p:sldId id="266" r:id="rId18"/>
    <p:sldId id="265" r:id="rId19"/>
    <p:sldId id="272" r:id="rId20"/>
    <p:sldId id="273" r:id="rId21"/>
    <p:sldId id="274" r:id="rId22"/>
    <p:sldId id="275" r:id="rId23"/>
    <p:sldId id="276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9" r:id="rId34"/>
    <p:sldId id="287" r:id="rId35"/>
    <p:sldId id="288" r:id="rId36"/>
    <p:sldId id="290" r:id="rId37"/>
    <p:sldId id="291" r:id="rId38"/>
    <p:sldId id="297" r:id="rId39"/>
    <p:sldId id="296" r:id="rId40"/>
    <p:sldId id="298" r:id="rId41"/>
    <p:sldId id="295" r:id="rId42"/>
    <p:sldId id="293" r:id="rId43"/>
    <p:sldId id="292" r:id="rId44"/>
    <p:sldId id="294" r:id="rId45"/>
    <p:sldId id="277" r:id="rId4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04" y="-1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04863-D18E-8049-B35E-803AAE9A0346}" type="datetimeFigureOut">
              <a:rPr lang="nl-NL" smtClean="0"/>
              <a:t>21-03-16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44B72-5C60-774C-B6F1-FF143D574A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67632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86854-F071-8446-BEAC-D31F1E1773EA}" type="datetimeFigureOut">
              <a:rPr lang="nl-NL" smtClean="0"/>
              <a:t>21-03-16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EDDBA-FF54-FF40-8557-92FC50542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21725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534A-8E21-3340-8F9C-4F6644FD72D7}" type="datetime1">
              <a:rPr lang="nl-NL" smtClean="0"/>
              <a:t>21-03-16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5241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6BC6-75E3-234E-A706-E831B15CDC31}" type="datetime1">
              <a:rPr lang="nl-NL" smtClean="0"/>
              <a:t>21-03-16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266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E82F-B248-904F-84E7-66C5FF01362B}" type="datetime1">
              <a:rPr lang="nl-NL" smtClean="0"/>
              <a:t>21-03-16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858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79F2-05B6-9F4C-8CB6-AD2C00E886D5}" type="datetime1">
              <a:rPr lang="nl-NL" smtClean="0"/>
              <a:t>21-03-16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39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A3EF-6D74-784D-A220-77F695791154}" type="datetime1">
              <a:rPr lang="nl-NL" smtClean="0"/>
              <a:t>21-03-16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58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CC196-490D-8D46-BD90-F5E6D27CFCA0}" type="datetime1">
              <a:rPr lang="nl-NL" smtClean="0"/>
              <a:t>21-03-16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15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70A4-1256-EB44-B083-E00FD6A0D044}" type="datetime1">
              <a:rPr lang="nl-NL" smtClean="0"/>
              <a:t>21-03-16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171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0216-2D17-6445-A5BF-0D5D16675AA2}" type="datetime1">
              <a:rPr lang="nl-NL" smtClean="0"/>
              <a:t>21-03-16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96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D642-ECE9-7C45-8493-57314BB46473}" type="datetime1">
              <a:rPr lang="nl-NL" smtClean="0"/>
              <a:t>21-03-16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98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55A0-BC96-A247-91DC-19A31EAE6C14}" type="datetime1">
              <a:rPr lang="nl-NL" smtClean="0"/>
              <a:t>21-03-16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8326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CC8C-EF8E-F54A-B2FC-B42E905B5CEB}" type="datetime1">
              <a:rPr lang="nl-NL" smtClean="0"/>
              <a:t>21-03-16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876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0180A-0CEE-5742-A3A3-6F889CF483B3}" type="datetime1">
              <a:rPr lang="nl-NL" smtClean="0"/>
              <a:t>21-03-16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4996E-CAAB-4BB2-B7F2-04F0BF7D64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69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448271"/>
          </a:xfrm>
        </p:spPr>
        <p:txBody>
          <a:bodyPr/>
          <a:lstStyle/>
          <a:p>
            <a:r>
              <a:rPr lang="nl-NL" dirty="0" smtClean="0"/>
              <a:t>COMPLICATIES</a:t>
            </a:r>
            <a:br>
              <a:rPr lang="nl-NL" dirty="0" smtClean="0"/>
            </a:br>
            <a:r>
              <a:rPr lang="nl-NL" dirty="0" smtClean="0"/>
              <a:t> tijdens gasanesthesie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4944"/>
            <a:ext cx="3682873" cy="275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232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Sensoren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Hypothalamus</a:t>
            </a:r>
          </a:p>
          <a:p>
            <a:r>
              <a:rPr lang="nl-NL" dirty="0" smtClean="0"/>
              <a:t>Ruggenmerg</a:t>
            </a:r>
          </a:p>
          <a:p>
            <a:r>
              <a:rPr lang="nl-NL" dirty="0" smtClean="0"/>
              <a:t>Hersenstam</a:t>
            </a:r>
          </a:p>
          <a:p>
            <a:r>
              <a:rPr lang="nl-NL" dirty="0" smtClean="0"/>
              <a:t>Buikorganen</a:t>
            </a:r>
          </a:p>
          <a:p>
            <a:r>
              <a:rPr lang="nl-NL" dirty="0" smtClean="0"/>
              <a:t>Spieren</a:t>
            </a:r>
          </a:p>
          <a:p>
            <a:r>
              <a:rPr lang="nl-NL" dirty="0" smtClean="0"/>
              <a:t>Huid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413"/>
            <a:ext cx="3236050" cy="242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1995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Anesthesie en thermoregulatie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Gedragsaanpassing	</a:t>
            </a:r>
          </a:p>
          <a:p>
            <a:r>
              <a:rPr lang="nl-NL" dirty="0" smtClean="0"/>
              <a:t>Metabolisme   </a:t>
            </a:r>
          </a:p>
          <a:p>
            <a:r>
              <a:rPr lang="nl-NL" dirty="0" smtClean="0"/>
              <a:t>Spiertonus en rillen</a:t>
            </a:r>
          </a:p>
          <a:p>
            <a:r>
              <a:rPr lang="nl-NL" dirty="0" smtClean="0"/>
              <a:t>Pilo erectie  </a:t>
            </a:r>
            <a:endParaRPr lang="nl-NL" dirty="0"/>
          </a:p>
        </p:txBody>
      </p:sp>
      <p:cxnSp>
        <p:nvCxnSpPr>
          <p:cNvPr id="5" name="Rechte verbindingslijn met pijl 4"/>
          <p:cNvCxnSpPr/>
          <p:nvPr/>
        </p:nvCxnSpPr>
        <p:spPr>
          <a:xfrm>
            <a:off x="4427984" y="170080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/>
          <p:nvPr/>
        </p:nvCxnSpPr>
        <p:spPr>
          <a:xfrm>
            <a:off x="3419872" y="234888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>
            <a:off x="4580384" y="292494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>
            <a:off x="3275856" y="350100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04591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0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Hypothermie externe factoren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Koude OK</a:t>
            </a:r>
          </a:p>
          <a:p>
            <a:r>
              <a:rPr lang="nl-NL" dirty="0" smtClean="0"/>
              <a:t>Scheren en wassen</a:t>
            </a:r>
          </a:p>
          <a:p>
            <a:r>
              <a:rPr lang="nl-NL" dirty="0" smtClean="0"/>
              <a:t>Chirurgische procedures</a:t>
            </a:r>
          </a:p>
          <a:p>
            <a:r>
              <a:rPr lang="nl-NL" dirty="0" smtClean="0"/>
              <a:t>Koude inhalatiegassen: hoge flow</a:t>
            </a:r>
          </a:p>
          <a:p>
            <a:r>
              <a:rPr lang="nl-NL" dirty="0" smtClean="0"/>
              <a:t>Koud infuusmateriaal</a:t>
            </a:r>
          </a:p>
          <a:p>
            <a:r>
              <a:rPr lang="nl-NL" dirty="0" smtClean="0"/>
              <a:t>Lange recovery</a:t>
            </a:r>
          </a:p>
          <a:p>
            <a:r>
              <a:rPr lang="nl-NL" dirty="0" smtClean="0"/>
              <a:t>Koude ondergrond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10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</a:t>
            </a:r>
            <a:r>
              <a:rPr lang="nl-NL" dirty="0" smtClean="0"/>
              <a:t>ecovery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Duurt langer</a:t>
            </a:r>
          </a:p>
          <a:p>
            <a:r>
              <a:rPr lang="nl-NL" dirty="0" smtClean="0"/>
              <a:t>Niet comfortabel</a:t>
            </a:r>
          </a:p>
          <a:p>
            <a:r>
              <a:rPr lang="nl-NL" dirty="0" smtClean="0"/>
              <a:t>Bibberen             warmteproductie </a:t>
            </a:r>
          </a:p>
          <a:p>
            <a:pPr marL="0" indent="0">
              <a:buNone/>
            </a:pPr>
            <a:r>
              <a:rPr lang="nl-NL" dirty="0" smtClean="0"/>
              <a:t>    zuurstof behoefte    (tot 400%!)       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                         </a:t>
            </a:r>
          </a:p>
          <a:p>
            <a:pPr marL="0" indent="0">
              <a:buNone/>
            </a:pPr>
            <a:r>
              <a:rPr lang="nl-NL" b="1" dirty="0"/>
              <a:t> </a:t>
            </a:r>
            <a:r>
              <a:rPr lang="nl-NL" b="1" dirty="0" smtClean="0"/>
              <a:t>                       zuurstof toedienen</a:t>
            </a:r>
            <a:endParaRPr lang="nl-NL" b="1" dirty="0"/>
          </a:p>
        </p:txBody>
      </p:sp>
      <p:cxnSp>
        <p:nvCxnSpPr>
          <p:cNvPr id="5" name="Rechte verbindingslijn met pijl 4"/>
          <p:cNvCxnSpPr/>
          <p:nvPr/>
        </p:nvCxnSpPr>
        <p:spPr>
          <a:xfrm>
            <a:off x="2674775" y="314685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 flipV="1">
            <a:off x="6732240" y="278681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>
            <a:off x="7092280" y="3130961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>
            <a:off x="6156176" y="371703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flipV="1">
            <a:off x="4067944" y="345165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8112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9793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Voorkom hypothermie: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Beperk scheren</a:t>
            </a:r>
          </a:p>
          <a:p>
            <a:r>
              <a:rPr lang="nl-NL" dirty="0" smtClean="0"/>
              <a:t>Wassen met warm water, beperk alcohol</a:t>
            </a:r>
          </a:p>
          <a:p>
            <a:r>
              <a:rPr lang="nl-NL" dirty="0" smtClean="0"/>
              <a:t>Beperk anesthesie tijd</a:t>
            </a:r>
          </a:p>
          <a:p>
            <a:r>
              <a:rPr lang="nl-NL" dirty="0" smtClean="0"/>
              <a:t>Verwarm omgeving</a:t>
            </a:r>
          </a:p>
          <a:p>
            <a:r>
              <a:rPr lang="nl-NL" dirty="0" smtClean="0"/>
              <a:t>Verwarm gassen, gebruik low flow.</a:t>
            </a:r>
          </a:p>
          <a:p>
            <a:r>
              <a:rPr lang="nl-NL" dirty="0" smtClean="0"/>
              <a:t>Verwarm infuusvloeistof tot 40 C</a:t>
            </a:r>
          </a:p>
          <a:p>
            <a:r>
              <a:rPr lang="nl-NL" dirty="0" smtClean="0"/>
              <a:t>Isolatie folie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4426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Negatieve effecten hypothermie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556792"/>
            <a:ext cx="8219256" cy="4569371"/>
          </a:xfrm>
        </p:spPr>
        <p:txBody>
          <a:bodyPr>
            <a:normAutofit/>
          </a:bodyPr>
          <a:lstStyle/>
          <a:p>
            <a:r>
              <a:rPr lang="nl-NL" dirty="0" smtClean="0"/>
              <a:t>Prikkelbaarheid myocard </a:t>
            </a:r>
            <a:r>
              <a:rPr lang="nl-NL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nl-NL" dirty="0" smtClean="0"/>
          </a:p>
          <a:p>
            <a:r>
              <a:rPr lang="nl-NL" dirty="0" smtClean="0"/>
              <a:t>Hartfrequentie </a:t>
            </a:r>
            <a:r>
              <a:rPr lang="nl-NL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nl-NL" dirty="0" smtClean="0"/>
          </a:p>
          <a:p>
            <a:r>
              <a:rPr lang="nl-NL" dirty="0" err="1" smtClean="0"/>
              <a:t>Catecholamines</a:t>
            </a:r>
            <a:r>
              <a:rPr lang="nl-NL" dirty="0" smtClean="0"/>
              <a:t>  </a:t>
            </a:r>
            <a:r>
              <a:rPr lang="nl-NL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nl-NL" dirty="0" smtClean="0"/>
              <a:t> (adrenaline)</a:t>
            </a:r>
          </a:p>
          <a:p>
            <a:r>
              <a:rPr lang="nl-NL" dirty="0" smtClean="0"/>
              <a:t>Fibrilleren en asystolie ( 32,2 C)</a:t>
            </a:r>
          </a:p>
          <a:p>
            <a:r>
              <a:rPr lang="nl-NL" dirty="0"/>
              <a:t>H</a:t>
            </a:r>
            <a:r>
              <a:rPr lang="nl-NL" dirty="0" smtClean="0"/>
              <a:t>aemoconcentratie</a:t>
            </a:r>
          </a:p>
          <a:p>
            <a:r>
              <a:rPr lang="nl-NL" dirty="0" smtClean="0"/>
              <a:t>Bloedviscositeit  </a:t>
            </a:r>
            <a:r>
              <a:rPr lang="nl-NL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nl-NL" dirty="0" smtClean="0"/>
          </a:p>
          <a:p>
            <a:r>
              <a:rPr lang="nl-NL" dirty="0" smtClean="0"/>
              <a:t>Stolling  </a:t>
            </a:r>
            <a:r>
              <a:rPr lang="nl-NL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8605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Negatieve effecten.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Weefsel perfusie.</a:t>
            </a:r>
          </a:p>
          <a:p>
            <a:r>
              <a:rPr lang="nl-NL" dirty="0" err="1" smtClean="0"/>
              <a:t>Metabole</a:t>
            </a:r>
            <a:r>
              <a:rPr lang="nl-NL" dirty="0" smtClean="0"/>
              <a:t> acidose: lactaat vorming</a:t>
            </a:r>
          </a:p>
          <a:p>
            <a:r>
              <a:rPr lang="nl-NL" dirty="0" smtClean="0"/>
              <a:t>Kans op infecties.   </a:t>
            </a:r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73016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3985929" y="1610477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 flipV="1">
            <a:off x="6876256" y="227687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V="1">
            <a:off x="3985929" y="278092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161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Temperatuur regulatie.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Kunstneuzen</a:t>
            </a:r>
          </a:p>
          <a:p>
            <a:endParaRPr lang="nl-NL" dirty="0"/>
          </a:p>
          <a:p>
            <a:r>
              <a:rPr lang="nl-NL" dirty="0" smtClean="0"/>
              <a:t>Microklimaat onder operatiedoek: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02640"/>
            <a:ext cx="29432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0768"/>
            <a:ext cx="29432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27363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8246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Nu zelf oefenen: casus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Onze patiënt is Dana, een 50 kg zware, 5 jaar oude Boxer.</a:t>
            </a:r>
            <a:endParaRPr lang="nl-N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8" y="2357438"/>
            <a:ext cx="3024334" cy="302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4195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Casus Dana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Dana is onder narcose geweest voor een gebitsreiniging, extractie P1 en verwijdering van 2 kleine </a:t>
            </a:r>
            <a:r>
              <a:rPr lang="nl-NL" dirty="0" err="1" smtClean="0"/>
              <a:t>epuliden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nl-NL" dirty="0" smtClean="0"/>
              <a:t>Anesthesie is als volgt verlopen:</a:t>
            </a:r>
          </a:p>
          <a:p>
            <a:r>
              <a:rPr lang="nl-NL" dirty="0" smtClean="0"/>
              <a:t>Premedicatie: </a:t>
            </a:r>
            <a:r>
              <a:rPr lang="nl-NL" dirty="0" err="1" smtClean="0"/>
              <a:t>medetomidine</a:t>
            </a:r>
            <a:endParaRPr lang="nl-NL" dirty="0" smtClean="0"/>
          </a:p>
          <a:p>
            <a:r>
              <a:rPr lang="nl-NL" dirty="0" smtClean="0"/>
              <a:t>Inleiding: </a:t>
            </a:r>
            <a:r>
              <a:rPr lang="nl-NL" dirty="0" err="1" smtClean="0"/>
              <a:t>propofol</a:t>
            </a:r>
            <a:r>
              <a:rPr lang="nl-NL" dirty="0" smtClean="0"/>
              <a:t>, intubatie ( tube 8)</a:t>
            </a:r>
          </a:p>
          <a:p>
            <a:r>
              <a:rPr lang="nl-NL" dirty="0" smtClean="0"/>
              <a:t>Onderhoud: </a:t>
            </a:r>
            <a:r>
              <a:rPr lang="nl-NL" dirty="0" err="1" smtClean="0"/>
              <a:t>isofluraan</a:t>
            </a:r>
            <a:r>
              <a:rPr lang="nl-NL" dirty="0" smtClean="0"/>
              <a:t> 0,7% in zuurstof</a:t>
            </a:r>
            <a:endParaRPr lang="nl-N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923" y="4365104"/>
            <a:ext cx="1711077" cy="171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868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Onderwerpen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Welke complicaties kun je tegenkomen:</a:t>
            </a:r>
          </a:p>
          <a:p>
            <a:r>
              <a:rPr lang="nl-NL" dirty="0" smtClean="0"/>
              <a:t>Cardiovasculair</a:t>
            </a:r>
          </a:p>
          <a:p>
            <a:endParaRPr lang="nl-NL" dirty="0" smtClean="0"/>
          </a:p>
          <a:p>
            <a:r>
              <a:rPr lang="nl-NL" dirty="0" smtClean="0"/>
              <a:t>Respiratoir</a:t>
            </a:r>
          </a:p>
          <a:p>
            <a:endParaRPr lang="nl-NL" dirty="0" smtClean="0"/>
          </a:p>
          <a:p>
            <a:r>
              <a:rPr lang="nl-NL" dirty="0" smtClean="0"/>
              <a:t>Onrustige recovery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4008" y="2636912"/>
            <a:ext cx="4042792" cy="3489251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2852936"/>
            <a:ext cx="4281475" cy="171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171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Casus Dana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Verder heeft ze </a:t>
            </a:r>
            <a:r>
              <a:rPr lang="nl-NL" dirty="0" err="1" smtClean="0"/>
              <a:t>locaal</a:t>
            </a:r>
            <a:r>
              <a:rPr lang="nl-NL" dirty="0" smtClean="0"/>
              <a:t> een </a:t>
            </a:r>
            <a:r>
              <a:rPr lang="nl-NL" dirty="0" err="1" smtClean="0"/>
              <a:t>mandibulair</a:t>
            </a:r>
            <a:r>
              <a:rPr lang="nl-NL" dirty="0" smtClean="0"/>
              <a:t> blok gekregen met Lidocaïne 2% </a:t>
            </a:r>
            <a:r>
              <a:rPr lang="nl-NL" dirty="0" err="1" smtClean="0"/>
              <a:t>c.adr</a:t>
            </a:r>
            <a:r>
              <a:rPr lang="nl-NL" dirty="0" smtClean="0"/>
              <a:t>.</a:t>
            </a:r>
          </a:p>
          <a:p>
            <a:r>
              <a:rPr lang="nl-NL" dirty="0" smtClean="0"/>
              <a:t>Gedurende de ingreep bleef de ademhaling goed;</a:t>
            </a:r>
          </a:p>
          <a:p>
            <a:r>
              <a:rPr lang="nl-NL" dirty="0" smtClean="0"/>
              <a:t>De </a:t>
            </a:r>
            <a:r>
              <a:rPr lang="nl-NL" dirty="0" err="1" smtClean="0"/>
              <a:t>capnograaf</a:t>
            </a:r>
            <a:r>
              <a:rPr lang="nl-NL" dirty="0" smtClean="0"/>
              <a:t> gaf aan dat de CO2 rond 5,9% bleef.</a:t>
            </a:r>
          </a:p>
          <a:p>
            <a:r>
              <a:rPr lang="nl-NL" dirty="0" smtClean="0"/>
              <a:t>Na de ingreep kreeg Dana een NSAID en werd ze naar de recovery gebracht en </a:t>
            </a:r>
            <a:r>
              <a:rPr lang="nl-NL" dirty="0" err="1" smtClean="0"/>
              <a:t>geëxtubeerd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0674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Casus Dana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Jij bent de OK aan het opruimen en gaat ieder kwartier kijken hoe het met Dana gaat.</a:t>
            </a:r>
          </a:p>
          <a:p>
            <a:endParaRPr lang="nl-NL" dirty="0" smtClean="0"/>
          </a:p>
          <a:p>
            <a:r>
              <a:rPr lang="nl-NL" dirty="0" smtClean="0"/>
              <a:t>Schrik! Het gaat niet zo goed!</a:t>
            </a:r>
          </a:p>
          <a:p>
            <a:r>
              <a:rPr lang="nl-NL" dirty="0" smtClean="0"/>
              <a:t>Dana’s tong is grauw van kleur en ze lijkt minder wakker dan toen ze in de recovery gebracht werd.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0756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Casus Dana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Waarneming.</a:t>
            </a:r>
          </a:p>
          <a:p>
            <a:r>
              <a:rPr lang="nl-NL" dirty="0" smtClean="0"/>
              <a:t>Interpretatie</a:t>
            </a:r>
          </a:p>
          <a:p>
            <a:r>
              <a:rPr lang="nl-NL" dirty="0" smtClean="0"/>
              <a:t>Plan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01448"/>
            <a:ext cx="2084217" cy="268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1606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A,B,C aanpak ….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i="1" u="sng" dirty="0" smtClean="0"/>
              <a:t>A</a:t>
            </a:r>
            <a:r>
              <a:rPr lang="nl-NL" dirty="0" smtClean="0"/>
              <a:t>demhaling:</a:t>
            </a:r>
          </a:p>
          <a:p>
            <a:r>
              <a:rPr lang="nl-NL" dirty="0" err="1" smtClean="0"/>
              <a:t>Ademweg</a:t>
            </a:r>
            <a:r>
              <a:rPr lang="nl-NL" dirty="0" smtClean="0"/>
              <a:t> vrijmaken</a:t>
            </a:r>
          </a:p>
          <a:p>
            <a:r>
              <a:rPr lang="nl-NL" dirty="0" smtClean="0"/>
              <a:t>Kijken, luisteren, voelen gedurende 10 seconden</a:t>
            </a:r>
          </a:p>
          <a:p>
            <a:r>
              <a:rPr lang="nl-NL" dirty="0" smtClean="0"/>
              <a:t>Alarm slaan!!!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9019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ABC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i="1" u="sng" dirty="0" smtClean="0"/>
              <a:t>B</a:t>
            </a:r>
            <a:r>
              <a:rPr lang="nl-NL" dirty="0" smtClean="0"/>
              <a:t>eademen</a:t>
            </a:r>
          </a:p>
          <a:p>
            <a:endParaRPr lang="nl-NL" dirty="0"/>
          </a:p>
          <a:p>
            <a:r>
              <a:rPr lang="nl-NL" dirty="0" smtClean="0"/>
              <a:t>Mond op neus of via tube of larynxmasker en </a:t>
            </a:r>
            <a:r>
              <a:rPr lang="nl-NL" dirty="0" err="1" smtClean="0"/>
              <a:t>ambuballon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                                                                        V gel</a:t>
            </a:r>
            <a:endParaRPr lang="nl-NL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17032"/>
            <a:ext cx="2912718" cy="210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24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933056"/>
            <a:ext cx="2899418" cy="200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39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ABC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i="1" u="sng" dirty="0" smtClean="0"/>
              <a:t>C</a:t>
            </a:r>
            <a:r>
              <a:rPr lang="nl-NL" dirty="0" smtClean="0"/>
              <a:t>irculatie:</a:t>
            </a:r>
          </a:p>
          <a:p>
            <a:r>
              <a:rPr lang="nl-NL" dirty="0" smtClean="0"/>
              <a:t>Pols voelen gedurende 10 seconden: lies of hart.</a:t>
            </a:r>
          </a:p>
          <a:p>
            <a:r>
              <a:rPr lang="nl-NL" dirty="0" smtClean="0"/>
              <a:t>Indien afwezig of twijfel: hartmassage.</a:t>
            </a:r>
            <a:endParaRPr lang="nl-NL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970" y="3933056"/>
            <a:ext cx="3719270" cy="263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57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had je kunnen doen om het te voorkomen?</a:t>
            </a:r>
            <a:endParaRPr lang="nl-NL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61" y="2351242"/>
            <a:ext cx="3023878" cy="302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1395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Casus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Een 10 jaar oude Dwergpinscher, Macho, komt om wat vetbultjes te laten verwijderen.</a:t>
            </a:r>
            <a:endParaRPr lang="nl-NL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690" y="2996952"/>
            <a:ext cx="3347462" cy="255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9073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Casus Macho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Pre -</a:t>
            </a:r>
            <a:r>
              <a:rPr lang="nl-NL" dirty="0" err="1" smtClean="0"/>
              <a:t>anesthetisch</a:t>
            </a:r>
            <a:r>
              <a:rPr lang="nl-NL" dirty="0" smtClean="0"/>
              <a:t> onderzoek: helemaal goed, geen afwijkingen te vinden.</a:t>
            </a:r>
          </a:p>
          <a:p>
            <a:r>
              <a:rPr lang="nl-NL" dirty="0" smtClean="0"/>
              <a:t>Macho krijg </a:t>
            </a:r>
            <a:r>
              <a:rPr lang="nl-NL" dirty="0" err="1" smtClean="0"/>
              <a:t>medetomidine</a:t>
            </a:r>
            <a:r>
              <a:rPr lang="nl-NL" dirty="0" smtClean="0"/>
              <a:t> als premedicatie.</a:t>
            </a:r>
          </a:p>
          <a:p>
            <a:endParaRPr lang="nl-NL" dirty="0"/>
          </a:p>
          <a:p>
            <a:r>
              <a:rPr lang="nl-NL" dirty="0" smtClean="0"/>
              <a:t>Wat verwacht je dat de hartfrequentie na toediening hiervan gaat doen?</a:t>
            </a:r>
          </a:p>
          <a:p>
            <a:r>
              <a:rPr lang="nl-NL" dirty="0" smtClean="0"/>
              <a:t>Waarom?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786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Casus Macho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Dit is het ECG van Macho: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Ter vergelijking: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76872"/>
            <a:ext cx="1656184" cy="76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113" y="3334416"/>
            <a:ext cx="5440915" cy="304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5105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Risico’s beperken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637112"/>
          </a:xfrm>
        </p:spPr>
        <p:txBody>
          <a:bodyPr/>
          <a:lstStyle/>
          <a:p>
            <a:r>
              <a:rPr lang="nl-NL" dirty="0" smtClean="0"/>
              <a:t>Pre-</a:t>
            </a:r>
            <a:r>
              <a:rPr lang="nl-NL" dirty="0" err="1" smtClean="0"/>
              <a:t>anesthetisch</a:t>
            </a:r>
            <a:r>
              <a:rPr lang="nl-NL" dirty="0" smtClean="0"/>
              <a:t> onderzoek:</a:t>
            </a:r>
          </a:p>
          <a:p>
            <a:r>
              <a:rPr lang="nl-NL" dirty="0" smtClean="0"/>
              <a:t>Anamnese</a:t>
            </a:r>
          </a:p>
          <a:p>
            <a:r>
              <a:rPr lang="nl-NL" dirty="0" smtClean="0"/>
              <a:t>Algemeen onderzoek:</a:t>
            </a:r>
          </a:p>
          <a:p>
            <a:pPr lvl="1"/>
            <a:r>
              <a:rPr lang="nl-NL" dirty="0" smtClean="0"/>
              <a:t>Ademhaling </a:t>
            </a:r>
          </a:p>
          <a:p>
            <a:pPr lvl="1"/>
            <a:r>
              <a:rPr lang="nl-NL" dirty="0" smtClean="0"/>
              <a:t>Circulatie</a:t>
            </a:r>
          </a:p>
          <a:p>
            <a:pPr lvl="1"/>
            <a:r>
              <a:rPr lang="nl-NL" dirty="0" smtClean="0"/>
              <a:t>Temperatuur</a:t>
            </a:r>
          </a:p>
          <a:p>
            <a:r>
              <a:rPr lang="nl-NL" dirty="0" smtClean="0"/>
              <a:t>Aanvullend onderzoek</a:t>
            </a:r>
          </a:p>
          <a:p>
            <a:pPr lvl="1"/>
            <a:endParaRPr lang="nl-NL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2337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Casus Macho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Waarneming?</a:t>
            </a:r>
          </a:p>
          <a:p>
            <a:r>
              <a:rPr lang="nl-NL" dirty="0" smtClean="0"/>
              <a:t>Interpretatie?</a:t>
            </a:r>
          </a:p>
          <a:p>
            <a:r>
              <a:rPr lang="nl-NL" dirty="0" smtClean="0"/>
              <a:t>Plan?</a:t>
            </a:r>
            <a:endParaRPr lang="nl-NL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56992"/>
            <a:ext cx="3346450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2893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Casus Macho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Ten gevolge van de </a:t>
            </a:r>
            <a:r>
              <a:rPr lang="nl-NL" dirty="0" err="1" smtClean="0"/>
              <a:t>medetomidine</a:t>
            </a:r>
            <a:r>
              <a:rPr lang="nl-NL" dirty="0" smtClean="0"/>
              <a:t> heeft Macho een hoge hart frequentie gekregen.</a:t>
            </a:r>
          </a:p>
          <a:p>
            <a:r>
              <a:rPr lang="nl-NL" dirty="0" smtClean="0"/>
              <a:t>Nu zie je op het ECG de souffle, die je eerder in rust niet hoorde.</a:t>
            </a:r>
          </a:p>
          <a:p>
            <a:r>
              <a:rPr lang="nl-NL" dirty="0" smtClean="0"/>
              <a:t>Hoog risico patiënt; antagoneren met Antisedan.</a:t>
            </a:r>
          </a:p>
          <a:p>
            <a:r>
              <a:rPr lang="nl-NL" dirty="0" smtClean="0"/>
              <a:t>In overleg met eigenaar nieuw plan van aanpak.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426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Casus Boy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Boy is een stoere 6 jaar oude Norwich </a:t>
            </a:r>
            <a:r>
              <a:rPr lang="nl-NL" dirty="0" err="1" smtClean="0"/>
              <a:t>Terrier</a:t>
            </a:r>
            <a:r>
              <a:rPr lang="nl-NL" dirty="0" smtClean="0"/>
              <a:t>, 7 kg zwaar, die komt voor castratie.</a:t>
            </a:r>
          </a:p>
          <a:p>
            <a:r>
              <a:rPr lang="nl-NL" dirty="0" smtClean="0"/>
              <a:t>Anesthesie: methadon, </a:t>
            </a:r>
            <a:r>
              <a:rPr lang="nl-NL" dirty="0" err="1" smtClean="0"/>
              <a:t>ketamine</a:t>
            </a:r>
            <a:r>
              <a:rPr lang="nl-NL" dirty="0" smtClean="0"/>
              <a:t>, </a:t>
            </a:r>
            <a:r>
              <a:rPr lang="nl-NL" dirty="0" err="1" smtClean="0"/>
              <a:t>propofol</a:t>
            </a:r>
            <a:r>
              <a:rPr lang="nl-NL" dirty="0" smtClean="0"/>
              <a:t> en </a:t>
            </a:r>
            <a:r>
              <a:rPr lang="nl-NL" dirty="0" err="1" smtClean="0"/>
              <a:t>isofluraan</a:t>
            </a:r>
            <a:r>
              <a:rPr lang="nl-NL" dirty="0" smtClean="0"/>
              <a:t>.</a:t>
            </a:r>
          </a:p>
          <a:p>
            <a:r>
              <a:rPr lang="nl-NL" dirty="0" smtClean="0"/>
              <a:t>Intubatie met tube 8</a:t>
            </a:r>
          </a:p>
          <a:p>
            <a:r>
              <a:rPr lang="nl-NL" dirty="0" smtClean="0"/>
              <a:t>Zuurstof 51 % en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</a:t>
            </a:r>
            <a:r>
              <a:rPr lang="nl-NL" dirty="0" err="1" smtClean="0"/>
              <a:t>isofluraan</a:t>
            </a:r>
            <a:r>
              <a:rPr lang="nl-NL" dirty="0" smtClean="0"/>
              <a:t> 1,4%</a:t>
            </a:r>
          </a:p>
          <a:p>
            <a:r>
              <a:rPr lang="nl-NL" dirty="0" smtClean="0"/>
              <a:t>Spontane ademhaling.</a:t>
            </a:r>
            <a:endParaRPr lang="nl-NL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40968"/>
            <a:ext cx="2546201" cy="315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086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Casus Boy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Tijdens de anesthesie:</a:t>
            </a:r>
          </a:p>
          <a:p>
            <a:r>
              <a:rPr lang="nl-NL" dirty="0" smtClean="0"/>
              <a:t>ECG: pols 145/ min; sinusritme</a:t>
            </a:r>
          </a:p>
          <a:p>
            <a:r>
              <a:rPr lang="nl-NL" dirty="0" smtClean="0"/>
              <a:t>Zuurstof saturatie SpO2: 95%</a:t>
            </a:r>
          </a:p>
          <a:p>
            <a:r>
              <a:rPr lang="nl-NL" dirty="0" smtClean="0"/>
              <a:t>Ademfrequentie 17/min</a:t>
            </a:r>
          </a:p>
          <a:p>
            <a:r>
              <a:rPr lang="nl-NL" dirty="0" smtClean="0"/>
              <a:t>EtCO2: 9,4%</a:t>
            </a:r>
          </a:p>
          <a:p>
            <a:endParaRPr lang="nl-NL" dirty="0"/>
          </a:p>
          <a:p>
            <a:r>
              <a:rPr lang="nl-NL" b="1" dirty="0" smtClean="0"/>
              <a:t>W,I,P!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3297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Casus Boy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b="1" dirty="0" smtClean="0"/>
              <a:t>W: </a:t>
            </a:r>
          </a:p>
          <a:p>
            <a:pPr lvl="1"/>
            <a:r>
              <a:rPr lang="nl-NL" dirty="0" smtClean="0"/>
              <a:t>ECG: sinusritme: OK ;Pols 145: beetje hoog</a:t>
            </a:r>
          </a:p>
          <a:p>
            <a:pPr lvl="1"/>
            <a:r>
              <a:rPr lang="nl-NL" dirty="0" smtClean="0"/>
              <a:t>O2: 95%: je dient O2 toe, geen lucht; laag</a:t>
            </a:r>
          </a:p>
          <a:p>
            <a:pPr lvl="1"/>
            <a:r>
              <a:rPr lang="nl-NL" dirty="0" smtClean="0"/>
              <a:t>Ademfrequentie 17/min: redelijk hoog</a:t>
            </a:r>
          </a:p>
          <a:p>
            <a:pPr lvl="1"/>
            <a:r>
              <a:rPr lang="nl-NL" dirty="0" smtClean="0"/>
              <a:t>CO2: te hoog!</a:t>
            </a:r>
          </a:p>
          <a:p>
            <a:r>
              <a:rPr lang="nl-NL" b="1" dirty="0" smtClean="0"/>
              <a:t>I: </a:t>
            </a:r>
            <a:r>
              <a:rPr lang="nl-NL" dirty="0" smtClean="0"/>
              <a:t>te weinig  zuurstof, teveel CO2: aanvoer/ afvoer verstoord</a:t>
            </a:r>
          </a:p>
          <a:p>
            <a:r>
              <a:rPr lang="nl-NL" b="1" dirty="0" smtClean="0"/>
              <a:t>P: </a:t>
            </a:r>
            <a:r>
              <a:rPr lang="nl-NL" dirty="0" smtClean="0"/>
              <a:t>tube checken: te groot, te diep ( voorbij bifurcatie). 8 voor Norwich </a:t>
            </a:r>
            <a:r>
              <a:rPr lang="nl-NL" dirty="0" err="1"/>
              <a:t>T</a:t>
            </a:r>
            <a:r>
              <a:rPr lang="nl-NL" dirty="0" err="1" smtClean="0"/>
              <a:t>errier</a:t>
            </a:r>
            <a:r>
              <a:rPr lang="nl-NL" dirty="0" smtClean="0"/>
              <a:t> erg groot!</a:t>
            </a:r>
            <a:endParaRPr lang="nl-NL" b="1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256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Case 4. </a:t>
            </a:r>
            <a:r>
              <a:rPr lang="nl-NL" dirty="0" err="1" smtClean="0"/>
              <a:t>Minous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nl-NL" dirty="0" err="1" smtClean="0"/>
              <a:t>Minous</a:t>
            </a:r>
            <a:r>
              <a:rPr lang="nl-NL" dirty="0" smtClean="0"/>
              <a:t> is een 1 jaar oude poes voor OVE</a:t>
            </a:r>
          </a:p>
          <a:p>
            <a:r>
              <a:rPr lang="nl-NL" dirty="0" smtClean="0"/>
              <a:t>Anesthesie: </a:t>
            </a:r>
            <a:r>
              <a:rPr lang="nl-NL" dirty="0" err="1" smtClean="0"/>
              <a:t>medetomidine</a:t>
            </a:r>
            <a:r>
              <a:rPr lang="nl-NL" dirty="0" smtClean="0"/>
              <a:t>, </a:t>
            </a:r>
            <a:r>
              <a:rPr lang="nl-NL" dirty="0" err="1" smtClean="0"/>
              <a:t>ketamine</a:t>
            </a:r>
            <a:r>
              <a:rPr lang="nl-NL" dirty="0" smtClean="0"/>
              <a:t>, </a:t>
            </a:r>
            <a:r>
              <a:rPr lang="nl-NL" dirty="0" err="1" smtClean="0"/>
              <a:t>isofluraan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Opvallend bij deze kat is de toenemende hartfrequentie. Deze is gedurende 5 minuten gestegen van 98 naar 140 per minuut.</a:t>
            </a:r>
          </a:p>
          <a:p>
            <a:r>
              <a:rPr lang="nl-NL" dirty="0" smtClean="0"/>
              <a:t>ECG</a:t>
            </a:r>
            <a:r>
              <a:rPr lang="nl-NL" dirty="0"/>
              <a:t>: sinusritme    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35</a:t>
            </a:fld>
            <a:endParaRPr lang="nl-NL"/>
          </a:p>
        </p:txBody>
      </p:sp>
      <p:pic>
        <p:nvPicPr>
          <p:cNvPr id="6" name="Afbeelding 5" descr="Schermafbeelding 2016-03-21 om 19.57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373216"/>
            <a:ext cx="3931320" cy="138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68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Minous</a:t>
            </a:r>
            <a:endParaRPr lang="nl-NL" dirty="0"/>
          </a:p>
        </p:txBody>
      </p:sp>
      <p:pic>
        <p:nvPicPr>
          <p:cNvPr id="6" name="Tijdelijke aanduiding voor inhoud 5" descr="Minou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11" b="-25011"/>
          <a:stretch>
            <a:fillRect/>
          </a:stretch>
        </p:blipFill>
        <p:spPr/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521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Case 4. </a:t>
            </a:r>
            <a:r>
              <a:rPr lang="nl-NL" dirty="0" err="1" smtClean="0"/>
              <a:t>Minous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 smtClean="0"/>
              <a:t>Waarneming </a:t>
            </a:r>
          </a:p>
          <a:p>
            <a:r>
              <a:rPr lang="nl-NL" dirty="0" smtClean="0"/>
              <a:t>Interpretatie</a:t>
            </a:r>
          </a:p>
          <a:p>
            <a:r>
              <a:rPr lang="nl-NL" dirty="0" smtClean="0"/>
              <a:t>Plan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37</a:t>
            </a:fld>
            <a:endParaRPr lang="nl-NL"/>
          </a:p>
        </p:txBody>
      </p:sp>
      <p:pic>
        <p:nvPicPr>
          <p:cNvPr id="7" name="Afbeelding 6" descr="Minou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933056"/>
            <a:ext cx="5580112" cy="204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19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Casus Tarzan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Tarzan is een 3 jaar oude Duitse Herder, die in een gevecht de gebeten hond is geworden.</a:t>
            </a:r>
          </a:p>
          <a:p>
            <a:r>
              <a:rPr lang="nl-NL" dirty="0" smtClean="0"/>
              <a:t>Eigenaar is binnen komen vallen, wacht al een uur en wordt behoorlijk ongeduldig.</a:t>
            </a:r>
          </a:p>
          <a:p>
            <a:r>
              <a:rPr lang="nl-NL" dirty="0" smtClean="0"/>
              <a:t>Dierenarts besluit Tarzan alvast te premediceren.</a:t>
            </a:r>
          </a:p>
          <a:p>
            <a:r>
              <a:rPr lang="nl-NL" dirty="0" smtClean="0"/>
              <a:t>Eigenaar en Tarzan terug naar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wachtkamer</a:t>
            </a:r>
            <a:endParaRPr lang="nl-NL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766" y="4365104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059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Tarzan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                              Binnen tien minuten staat de        				eigenaar aan de balie met   				Tarzan trillend en schuim 				bekkend  naast hem.</a:t>
            </a:r>
          </a:p>
          <a:p>
            <a:endParaRPr lang="nl-NL" dirty="0" smtClean="0"/>
          </a:p>
          <a:p>
            <a:r>
              <a:rPr lang="nl-NL" dirty="0" smtClean="0"/>
              <a:t>Welke Interpretatie?</a:t>
            </a:r>
          </a:p>
          <a:p>
            <a:pPr lvl="1"/>
            <a:r>
              <a:rPr lang="nl-NL" dirty="0" smtClean="0"/>
              <a:t>Epilepsie</a:t>
            </a:r>
          </a:p>
          <a:p>
            <a:pPr lvl="1"/>
            <a:r>
              <a:rPr lang="nl-NL" dirty="0" err="1" smtClean="0"/>
              <a:t>Sedastart</a:t>
            </a:r>
            <a:r>
              <a:rPr lang="nl-NL" dirty="0" smtClean="0"/>
              <a:t> en </a:t>
            </a:r>
            <a:r>
              <a:rPr lang="nl-NL" dirty="0" err="1" smtClean="0"/>
              <a:t>Sedastop</a:t>
            </a:r>
            <a:r>
              <a:rPr lang="nl-NL" dirty="0" smtClean="0"/>
              <a:t> staat altijd naast elkaar</a:t>
            </a:r>
          </a:p>
          <a:p>
            <a:r>
              <a:rPr lang="nl-NL" dirty="0" smtClean="0"/>
              <a:t>Welk plan als er </a:t>
            </a:r>
            <a:r>
              <a:rPr lang="nl-NL" dirty="0" err="1"/>
              <a:t>S</a:t>
            </a:r>
            <a:r>
              <a:rPr lang="nl-NL" dirty="0" err="1" smtClean="0"/>
              <a:t>edastop</a:t>
            </a:r>
            <a:r>
              <a:rPr lang="nl-NL" dirty="0" smtClean="0"/>
              <a:t> is ingespoten?</a:t>
            </a:r>
          </a:p>
          <a:p>
            <a:pPr lvl="1"/>
            <a:endParaRPr lang="nl-NL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80715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0188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Complicaties </a:t>
            </a:r>
            <a:r>
              <a:rPr lang="nl-NL" dirty="0" err="1" smtClean="0"/>
              <a:t>peri-operatief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Depressief effect op CZS door anesthetica.</a:t>
            </a:r>
          </a:p>
          <a:p>
            <a:endParaRPr lang="nl-NL" dirty="0" smtClean="0"/>
          </a:p>
          <a:p>
            <a:r>
              <a:rPr lang="nl-NL" dirty="0" smtClean="0"/>
              <a:t>Depressief effect door chirurgische procedure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Menselijke fouten</a:t>
            </a:r>
          </a:p>
          <a:p>
            <a:endParaRPr lang="nl-NL" dirty="0" smtClean="0"/>
          </a:p>
          <a:p>
            <a:r>
              <a:rPr lang="nl-NL" dirty="0" smtClean="0"/>
              <a:t>Gebrek aan pre-</a:t>
            </a:r>
            <a:r>
              <a:rPr lang="nl-NL" dirty="0" err="1" smtClean="0"/>
              <a:t>anesthetische</a:t>
            </a:r>
            <a:r>
              <a:rPr lang="nl-NL" dirty="0" smtClean="0"/>
              <a:t> stabilisatie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7314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Besluitvaardigheid.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Bij complicaties tijdens anesthesie is direct handelen geboden. Je patiënt kan immers niet heel lang zonder zuurstof!</a:t>
            </a:r>
          </a:p>
          <a:p>
            <a:r>
              <a:rPr lang="nl-NL" dirty="0" smtClean="0"/>
              <a:t>Je hebt 3 minuten de tijd!</a:t>
            </a:r>
          </a:p>
          <a:p>
            <a:endParaRPr lang="nl-NL" dirty="0"/>
          </a:p>
          <a:p>
            <a:r>
              <a:rPr lang="nl-NL" dirty="0" smtClean="0"/>
              <a:t>Gerichte aanpak via ABC- protocol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448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Conclusies bij onverwachte ontwikkelingen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Check je patiënt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Check je apparatuur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Waarneming: probleem analyse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Interpretatie; wat betekent dit voor de patiënt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Plan: wat ga je er aan doen?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41</a:t>
            </a:fld>
            <a:endParaRPr lang="nl-NL"/>
          </a:p>
        </p:txBody>
      </p:sp>
      <p:pic>
        <p:nvPicPr>
          <p:cNvPr id="6" name="Afbeelding 5" descr="Schermafbeelding 2014-03-31 om 21.53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09120"/>
            <a:ext cx="17145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63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Spannend, </a:t>
            </a:r>
            <a:r>
              <a:rPr lang="nl-NL" dirty="0" smtClean="0"/>
              <a:t>ja en </a:t>
            </a:r>
            <a:r>
              <a:rPr lang="nl-NL" smtClean="0"/>
              <a:t>een uitdaging!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840760" cy="505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6562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Complicaties cardiovasculair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Verminderde veneuze return</a:t>
            </a:r>
          </a:p>
          <a:p>
            <a:r>
              <a:rPr lang="nl-NL" dirty="0" smtClean="0"/>
              <a:t>Verminderd hartminuutvolume</a:t>
            </a:r>
          </a:p>
          <a:p>
            <a:r>
              <a:rPr lang="nl-NL" dirty="0" smtClean="0"/>
              <a:t>Zuur-base verstoring</a:t>
            </a:r>
          </a:p>
          <a:p>
            <a:r>
              <a:rPr lang="nl-NL" dirty="0" smtClean="0"/>
              <a:t>Hartritme stoornissen</a:t>
            </a:r>
          </a:p>
          <a:p>
            <a:r>
              <a:rPr lang="nl-NL" dirty="0" err="1" smtClean="0"/>
              <a:t>Electrolyt</a:t>
            </a:r>
            <a:r>
              <a:rPr lang="nl-NL" dirty="0" smtClean="0"/>
              <a:t> verstoring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00538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2677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Respiratoire complicaties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Hypoventilatie/hypercapnie</a:t>
            </a:r>
          </a:p>
          <a:p>
            <a:r>
              <a:rPr lang="nl-NL" dirty="0" err="1" smtClean="0"/>
              <a:t>Hypoxaemie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29000"/>
            <a:ext cx="5454211" cy="202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9853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Onrustige recovery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Pijn</a:t>
            </a:r>
          </a:p>
          <a:p>
            <a:r>
              <a:rPr lang="nl-NL" dirty="0" err="1" smtClean="0"/>
              <a:t>Hypoxaemie</a:t>
            </a:r>
            <a:endParaRPr lang="nl-NL" dirty="0" smtClean="0"/>
          </a:p>
          <a:p>
            <a:r>
              <a:rPr lang="nl-NL" dirty="0" smtClean="0"/>
              <a:t>Hypotensie</a:t>
            </a:r>
          </a:p>
          <a:p>
            <a:r>
              <a:rPr lang="nl-NL" dirty="0" smtClean="0"/>
              <a:t>Volle (urine) blaas</a:t>
            </a:r>
          </a:p>
          <a:p>
            <a:r>
              <a:rPr lang="nl-NL" dirty="0" err="1" smtClean="0"/>
              <a:t>Metabole</a:t>
            </a:r>
            <a:r>
              <a:rPr lang="nl-NL" dirty="0" smtClean="0"/>
              <a:t> of respiratoire acidose</a:t>
            </a:r>
          </a:p>
          <a:p>
            <a:r>
              <a:rPr lang="nl-NL" dirty="0" smtClean="0"/>
              <a:t>Dysforie door opiaten</a:t>
            </a:r>
          </a:p>
          <a:p>
            <a:r>
              <a:rPr lang="nl-NL" dirty="0" smtClean="0"/>
              <a:t>Hypothermie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5313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8216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Hypothermie </a:t>
            </a:r>
            <a:r>
              <a:rPr lang="nl-NL" dirty="0" err="1" smtClean="0"/>
              <a:t>peri-operatief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16" y="1916832"/>
            <a:ext cx="4111931" cy="273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77072"/>
            <a:ext cx="1503040" cy="150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424" y="4005064"/>
            <a:ext cx="231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282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ichaamstemperatuur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Zeer constant ( zoogdieren)</a:t>
            </a:r>
          </a:p>
          <a:p>
            <a:r>
              <a:rPr lang="nl-NL" dirty="0" smtClean="0"/>
              <a:t>Hypothalamus is de thermostaat</a:t>
            </a:r>
          </a:p>
          <a:p>
            <a:r>
              <a:rPr lang="nl-NL" dirty="0" smtClean="0"/>
              <a:t>Hypothermie is &lt;35 C</a:t>
            </a: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2286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TT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996E-CAAB-4BB2-B7F2-04F0BF7D64E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498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1DC786DE24794EA6A9AA91DAEF059A" ma:contentTypeVersion="" ma:contentTypeDescription="Een nieuw document maken." ma:contentTypeScope="" ma:versionID="dd40db9039a8637bbe1f9a5effe737b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d2a6fdfcb71de048e140027f1bc31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A52AD8-602A-483C-9D97-CB6F513F01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842ADE-7669-4772-9795-B2BA7E9264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682C34C-DB90-4519-8E11-2165C91E514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1071</Words>
  <Application>Microsoft Macintosh PowerPoint</Application>
  <PresentationFormat>Diavoorstelling (4:3)</PresentationFormat>
  <Paragraphs>312</Paragraphs>
  <Slides>42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42</vt:i4>
      </vt:variant>
    </vt:vector>
  </HeadingPairs>
  <TitlesOfParts>
    <vt:vector size="43" baseType="lpstr">
      <vt:lpstr>Kantoorthema</vt:lpstr>
      <vt:lpstr>COMPLICATIES  tijdens gasanesthesie</vt:lpstr>
      <vt:lpstr>Onderwerpen</vt:lpstr>
      <vt:lpstr>Risico’s beperken</vt:lpstr>
      <vt:lpstr>Complicaties peri-operatief</vt:lpstr>
      <vt:lpstr>Complicaties cardiovasculair</vt:lpstr>
      <vt:lpstr>Respiratoire complicaties</vt:lpstr>
      <vt:lpstr>Onrustige recovery</vt:lpstr>
      <vt:lpstr>Hypothermie peri-operatief</vt:lpstr>
      <vt:lpstr>Lichaamstemperatuur</vt:lpstr>
      <vt:lpstr>Sensoren</vt:lpstr>
      <vt:lpstr>Anesthesie en thermoregulatie</vt:lpstr>
      <vt:lpstr>Hypothermie externe factoren</vt:lpstr>
      <vt:lpstr>Recovery</vt:lpstr>
      <vt:lpstr>Voorkom hypothermie:</vt:lpstr>
      <vt:lpstr>Negatieve effecten hypothermie</vt:lpstr>
      <vt:lpstr>Negatieve effecten.</vt:lpstr>
      <vt:lpstr>Temperatuur regulatie.</vt:lpstr>
      <vt:lpstr>Nu zelf oefenen: casus 1</vt:lpstr>
      <vt:lpstr>Casus Dana</vt:lpstr>
      <vt:lpstr>Casus Dana</vt:lpstr>
      <vt:lpstr>Casus Dana</vt:lpstr>
      <vt:lpstr>Casus Dana</vt:lpstr>
      <vt:lpstr>A,B,C aanpak ….</vt:lpstr>
      <vt:lpstr>ABC</vt:lpstr>
      <vt:lpstr>ABC</vt:lpstr>
      <vt:lpstr>Wat had je kunnen doen om het te voorkomen?</vt:lpstr>
      <vt:lpstr>Casus 2</vt:lpstr>
      <vt:lpstr>Casus Macho</vt:lpstr>
      <vt:lpstr>Casus Macho</vt:lpstr>
      <vt:lpstr>Casus Macho</vt:lpstr>
      <vt:lpstr>Casus Macho</vt:lpstr>
      <vt:lpstr>Casus Boy </vt:lpstr>
      <vt:lpstr>Casus Boy</vt:lpstr>
      <vt:lpstr>Casus Boy</vt:lpstr>
      <vt:lpstr>Case 4. Minous</vt:lpstr>
      <vt:lpstr>Minous</vt:lpstr>
      <vt:lpstr>Case 4. Minous</vt:lpstr>
      <vt:lpstr>Casus Tarzan </vt:lpstr>
      <vt:lpstr>Tarzan</vt:lpstr>
      <vt:lpstr>Besluitvaardigheid.</vt:lpstr>
      <vt:lpstr>Conclusies bij onverwachte ontwikkelingen</vt:lpstr>
      <vt:lpstr>Spannend, ja en een uitdaging!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COMPLICATIES  tijdens gasanesthesie</dc:title>
  <dc:creator>laptop</dc:creator>
  <cp:lastModifiedBy>Huub Hessel</cp:lastModifiedBy>
  <cp:revision>26</cp:revision>
  <dcterms:created xsi:type="dcterms:W3CDTF">2014-01-04T12:44:43Z</dcterms:created>
  <dcterms:modified xsi:type="dcterms:W3CDTF">2016-03-21T19:02:03Z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0x0101004F1DC786DE24794EA6A9AA91DAEF059A</vt:lpwstr>
  </property>
</Properties>
</file>